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4"/>
  </p:sldMasterIdLst>
  <p:notesMasterIdLst>
    <p:notesMasterId r:id="rId16"/>
  </p:notesMasterIdLst>
  <p:sldIdLst>
    <p:sldId id="291" r:id="rId5"/>
    <p:sldId id="363" r:id="rId6"/>
    <p:sldId id="355" r:id="rId7"/>
    <p:sldId id="360" r:id="rId8"/>
    <p:sldId id="364" r:id="rId9"/>
    <p:sldId id="366" r:id="rId10"/>
    <p:sldId id="365" r:id="rId11"/>
    <p:sldId id="367" r:id="rId12"/>
    <p:sldId id="369" r:id="rId13"/>
    <p:sldId id="336" r:id="rId14"/>
    <p:sldId id="32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Madden" initials="PM" lastIdx="1" clrIdx="0">
    <p:extLst>
      <p:ext uri="{19B8F6BF-5375-455C-9EA6-DF929625EA0E}">
        <p15:presenceInfo xmlns:p15="http://schemas.microsoft.com/office/powerpoint/2012/main" userId="S-1-5-21-1754792848-324343736-2128880802-2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75489" autoAdjust="0"/>
  </p:normalViewPr>
  <p:slideViewPr>
    <p:cSldViewPr snapToGrid="0">
      <p:cViewPr varScale="1">
        <p:scale>
          <a:sx n="90" d="100"/>
          <a:sy n="90" d="100"/>
        </p:scale>
        <p:origin x="1602" y="9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A9AF6-0157-2E46-A0A9-DB0DE9CC1E12}" type="datetimeFigureOut">
              <a:rPr lang="en-US" smtClean="0"/>
              <a:t>6/13/2018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BB25A-8FE4-A44B-ADCE-0E5C962295F2}" type="slidenum">
              <a:rPr lang="en-US" smtClean="0"/>
              <a:t>‹#›</a:t>
            </a:fld>
            <a:endParaRPr lang="en-US" dirty="0"/>
          </a:p>
        </p:txBody>
      </p:sp>
    </p:spTree>
    <p:extLst>
      <p:ext uri="{BB962C8B-B14F-4D97-AF65-F5344CB8AC3E}">
        <p14:creationId xmlns:p14="http://schemas.microsoft.com/office/powerpoint/2010/main" val="922687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4" name="Slide Number Placeholder 3"/>
          <p:cNvSpPr>
            <a:spLocks noGrp="1"/>
          </p:cNvSpPr>
          <p:nvPr>
            <p:ph type="sldNum" sz="quarter" idx="5"/>
          </p:nvPr>
        </p:nvSpPr>
        <p:spPr bwMode="auto">
          <a:noFill/>
          <a:ln>
            <a:miter lim="800000"/>
            <a:headEnd/>
            <a:tailEnd/>
          </a:ln>
        </p:spPr>
        <p:txBody>
          <a:bodyPr/>
          <a:lstStyle/>
          <a:p>
            <a:fld id="{5373D202-0CE3-4B14-8D63-A4BA66474E0B}" type="slidenum">
              <a:rPr lang="en-US"/>
              <a:pPr/>
              <a:t>1</a:t>
            </a:fld>
            <a:endParaRPr lang="en-US" dirty="0"/>
          </a:p>
        </p:txBody>
      </p:sp>
    </p:spTree>
    <p:extLst>
      <p:ext uri="{BB962C8B-B14F-4D97-AF65-F5344CB8AC3E}">
        <p14:creationId xmlns:p14="http://schemas.microsoft.com/office/powerpoint/2010/main" val="2180441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Quick </a:t>
            </a:r>
            <a:r>
              <a:rPr lang="en-US" baseline="0" dirty="0" err="1"/>
              <a:t>ChimeHub</a:t>
            </a:r>
            <a:r>
              <a:rPr lang="en-US" baseline="0" dirty="0"/>
              <a:t> demo of escalating to conference for </a:t>
            </a:r>
            <a:r>
              <a:rPr lang="en-US" baseline="0" dirty="0" err="1"/>
              <a:t>screenshare</a:t>
            </a:r>
            <a:r>
              <a:rPr lang="en-US" baseline="0" dirty="0"/>
              <a:t> and showing it in monitor panel</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4029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for any questions here…</a:t>
            </a:r>
          </a:p>
        </p:txBody>
      </p:sp>
      <p:sp>
        <p:nvSpPr>
          <p:cNvPr id="4" name="Slide Number Placeholder 3"/>
          <p:cNvSpPr>
            <a:spLocks noGrp="1"/>
          </p:cNvSpPr>
          <p:nvPr>
            <p:ph type="sldNum" sz="quarter" idx="10"/>
          </p:nvPr>
        </p:nvSpPr>
        <p:spPr/>
        <p:txBody>
          <a:bodyPr/>
          <a:lstStyle/>
          <a:p>
            <a:fld id="{6F7BB25A-8FE4-A44B-ADCE-0E5C962295F2}" type="slidenum">
              <a:rPr lang="en-US" smtClean="0"/>
              <a:t>11</a:t>
            </a:fld>
            <a:endParaRPr lang="en-US" dirty="0"/>
          </a:p>
        </p:txBody>
      </p:sp>
    </p:spTree>
    <p:extLst>
      <p:ext uri="{BB962C8B-B14F-4D97-AF65-F5344CB8AC3E}">
        <p14:creationId xmlns:p14="http://schemas.microsoft.com/office/powerpoint/2010/main" val="148628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These are the main points that we will cover in the training session, so I will talk about them briefly.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any point during the training session feel free top stop me if you have any questions because I will be switching between this and Chime so it might get confusing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start off we are going to have a quick demo of Chime </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4991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“Because of how important Queue Settings is to Chime we will briefly cover how to get there.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a manager, there are two places that you can get to Queue Settings: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First is from the Manage Queues page which I will talk about more in a minute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the Second is from the Queue Dashboard which we will cover more in the second half of the training session”</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122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“Now that we are in Queue Settings, we can start to cover the most common use cases in the different Tabs available in Queue Settings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main tab you are sent to in Queue Settings is the Basic tab where you are able to make changes to some of the most important parts of the Queue such as the name, license, dispatcher and even the on/off state. Many of the settings in this area will require a queue restart when they are changed, so we recommend to change these at times when the queue is not in use.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People Tab is where everyone assigned to the queue is added, edited or removed. I will give a  quick demo of adding a new user to the queue, then explain all of the different settings that can be applied to the different people in the queue”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9897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Show basic Text resourcing mention that it is something you will probably change infrequently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Routing Settings  main topics are the routing type, priority, timeout, Guest timeout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Schedule is explaining the differences between schedule and availability</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42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queue dashboard is a hub to allow managers and reviewers to see everything that is happening in a queue. You are able to see current chat sessions in the queue, look at history and look at statistics for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Go into explaining the Dashboard, Monitor and Details panels</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1600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Covering the Advanced section will mainly be about adding queue image and enabling the context window. </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9219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Charts and Metrics: show ASA Over Time, Average Chat Duration, Inbound vs Answered, ASA by Agent, Concurrent Chat Percentage by Agent </a:t>
            </a:r>
            <a:r>
              <a:rPr lang="en-US" baseline="0" dirty="0" err="1"/>
              <a:t>etc</a:t>
            </a:r>
            <a:r>
              <a:rPr lang="en-US" baseline="0" dirty="0"/>
              <a:t>…</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9762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Show off the System Dash and System results. Make sure to make it clear that the system reports are system level and not queue level</a:t>
            </a:r>
          </a:p>
        </p:txBody>
      </p:sp>
      <p:sp>
        <p:nvSpPr>
          <p:cNvPr id="4" name="Slide Number Placeholder 3"/>
          <p:cNvSpPr>
            <a:spLocks noGrp="1"/>
          </p:cNvSpPr>
          <p:nvPr>
            <p:ph type="sldNum" sz="quarter" idx="10"/>
          </p:nvPr>
        </p:nvSpPr>
        <p:spPr/>
        <p:txBody>
          <a:bodyPr/>
          <a:lstStyle/>
          <a:p>
            <a:fld id="{6F7BB25A-8FE4-A44B-ADCE-0E5C962295F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87979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631" y="-65470"/>
            <a:ext cx="1552220" cy="776110"/>
          </a:xfrm>
          <a:prstGeom prst="rect">
            <a:avLst/>
          </a:prstGeom>
        </p:spPr>
      </p:pic>
    </p:spTree>
    <p:extLst>
      <p:ext uri="{BB962C8B-B14F-4D97-AF65-F5344CB8AC3E}">
        <p14:creationId xmlns:p14="http://schemas.microsoft.com/office/powerpoint/2010/main" val="12811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62" y="13094"/>
            <a:ext cx="1552220" cy="776110"/>
          </a:xfrm>
          <a:prstGeom prst="rect">
            <a:avLst/>
          </a:prstGeom>
        </p:spPr>
      </p:pic>
    </p:spTree>
    <p:extLst>
      <p:ext uri="{BB962C8B-B14F-4D97-AF65-F5344CB8AC3E}">
        <p14:creationId xmlns:p14="http://schemas.microsoft.com/office/powerpoint/2010/main" val="63869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42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4" name="Picture 3"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61" y="0"/>
            <a:ext cx="1552220" cy="776110"/>
          </a:xfrm>
          <a:prstGeom prst="rect">
            <a:avLst/>
          </a:prstGeom>
        </p:spPr>
      </p:pic>
    </p:spTree>
    <p:extLst>
      <p:ext uri="{BB962C8B-B14F-4D97-AF65-F5344CB8AC3E}">
        <p14:creationId xmlns:p14="http://schemas.microsoft.com/office/powerpoint/2010/main" val="27231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6772" y="12758"/>
            <a:ext cx="9055628"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80" y="13094"/>
            <a:ext cx="1552220" cy="776110"/>
          </a:xfrm>
          <a:prstGeom prst="rect">
            <a:avLst/>
          </a:prstGeom>
        </p:spPr>
      </p:pic>
      <p:pic>
        <p:nvPicPr>
          <p:cNvPr id="6" name="Picture 5" descr="datasheeter_upr_crn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38784" cy="1633728"/>
          </a:xfrm>
          <a:prstGeom prst="rect">
            <a:avLst/>
          </a:prstGeom>
        </p:spPr>
      </p:pic>
    </p:spTree>
    <p:extLst>
      <p:ext uri="{BB962C8B-B14F-4D97-AF65-F5344CB8AC3E}">
        <p14:creationId xmlns:p14="http://schemas.microsoft.com/office/powerpoint/2010/main" val="166872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5" name="Picture 4"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630" y="-52376"/>
            <a:ext cx="1552220" cy="776110"/>
          </a:xfrm>
          <a:prstGeom prst="rect">
            <a:avLst/>
          </a:prstGeom>
        </p:spPr>
      </p:pic>
    </p:spTree>
    <p:extLst>
      <p:ext uri="{BB962C8B-B14F-4D97-AF65-F5344CB8AC3E}">
        <p14:creationId xmlns:p14="http://schemas.microsoft.com/office/powerpoint/2010/main" val="340710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802" y="26188"/>
            <a:ext cx="1552220" cy="776110"/>
          </a:xfrm>
          <a:prstGeom prst="rect">
            <a:avLst/>
          </a:prstGeom>
        </p:spPr>
      </p:pic>
      <p:pic>
        <p:nvPicPr>
          <p:cNvPr id="7" name="Picture 6" descr="datasheeter_upr_crn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38784" cy="1633728"/>
          </a:xfrm>
          <a:prstGeom prst="rect">
            <a:avLst/>
          </a:prstGeom>
        </p:spPr>
      </p:pic>
    </p:spTree>
    <p:extLst>
      <p:ext uri="{BB962C8B-B14F-4D97-AF65-F5344CB8AC3E}">
        <p14:creationId xmlns:p14="http://schemas.microsoft.com/office/powerpoint/2010/main" val="395768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895" y="-13094"/>
            <a:ext cx="1552220" cy="776110"/>
          </a:xfrm>
          <a:prstGeom prst="rect">
            <a:avLst/>
          </a:prstGeom>
        </p:spPr>
      </p:pic>
      <p:pic>
        <p:nvPicPr>
          <p:cNvPr id="9" name="Picture 8" descr="datasheeter_upr_crn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38784" cy="1633728"/>
          </a:xfrm>
          <a:prstGeom prst="rect">
            <a:avLst/>
          </a:prstGeom>
        </p:spPr>
      </p:pic>
    </p:spTree>
    <p:extLst>
      <p:ext uri="{BB962C8B-B14F-4D97-AF65-F5344CB8AC3E}">
        <p14:creationId xmlns:p14="http://schemas.microsoft.com/office/powerpoint/2010/main" val="76295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80" y="13094"/>
            <a:ext cx="1552220" cy="776110"/>
          </a:xfrm>
          <a:prstGeom prst="rect">
            <a:avLst/>
          </a:prstGeom>
        </p:spPr>
      </p:pic>
      <p:pic>
        <p:nvPicPr>
          <p:cNvPr id="6" name="Picture 5" descr="datasheeter_upr_crn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38784" cy="1633728"/>
          </a:xfrm>
          <a:prstGeom prst="rect">
            <a:avLst/>
          </a:prstGeom>
        </p:spPr>
      </p:pic>
    </p:spTree>
    <p:extLst>
      <p:ext uri="{BB962C8B-B14F-4D97-AF65-F5344CB8AC3E}">
        <p14:creationId xmlns:p14="http://schemas.microsoft.com/office/powerpoint/2010/main" val="91954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711" y="0"/>
            <a:ext cx="1552220" cy="776110"/>
          </a:xfrm>
          <a:prstGeom prst="rect">
            <a:avLst/>
          </a:prstGeom>
        </p:spPr>
      </p:pic>
      <p:pic>
        <p:nvPicPr>
          <p:cNvPr id="4" name="Picture 3" descr="datasheeter_upr_crn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38784" cy="1633728"/>
          </a:xfrm>
          <a:prstGeom prst="rect">
            <a:avLst/>
          </a:prstGeom>
        </p:spPr>
      </p:pic>
    </p:spTree>
    <p:extLst>
      <p:ext uri="{BB962C8B-B14F-4D97-AF65-F5344CB8AC3E}">
        <p14:creationId xmlns:p14="http://schemas.microsoft.com/office/powerpoint/2010/main" val="183065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710" y="0"/>
            <a:ext cx="1552220" cy="776110"/>
          </a:xfrm>
          <a:prstGeom prst="rect">
            <a:avLst/>
          </a:prstGeom>
        </p:spPr>
      </p:pic>
      <p:pic>
        <p:nvPicPr>
          <p:cNvPr id="8" name="Picture 7" descr="datasheeter_upr_crn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38784" cy="1633728"/>
          </a:xfrm>
          <a:prstGeom prst="rect">
            <a:avLst/>
          </a:prstGeom>
        </p:spPr>
      </p:pic>
    </p:spTree>
    <p:extLst>
      <p:ext uri="{BB962C8B-B14F-4D97-AF65-F5344CB8AC3E}">
        <p14:creationId xmlns:p14="http://schemas.microsoft.com/office/powerpoint/2010/main" val="189583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descr="chime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803" y="0"/>
            <a:ext cx="1552220" cy="776110"/>
          </a:xfrm>
          <a:prstGeom prst="rect">
            <a:avLst/>
          </a:prstGeom>
        </p:spPr>
      </p:pic>
      <p:pic>
        <p:nvPicPr>
          <p:cNvPr id="8" name="Picture 7" descr="datasheeter_upr_crn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38784" cy="1633728"/>
          </a:xfrm>
          <a:prstGeom prst="rect">
            <a:avLst/>
          </a:prstGeom>
        </p:spPr>
      </p:pic>
    </p:spTree>
    <p:extLst>
      <p:ext uri="{BB962C8B-B14F-4D97-AF65-F5344CB8AC3E}">
        <p14:creationId xmlns:p14="http://schemas.microsoft.com/office/powerpoint/2010/main" val="190680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75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5987836"/>
            <a:ext cx="12192000" cy="870164"/>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67098" y="6169002"/>
            <a:ext cx="9564084" cy="507832"/>
          </a:xfrm>
          <a:prstGeom prst="rect">
            <a:avLst/>
          </a:prstGeom>
        </p:spPr>
        <p:txBody>
          <a:bodyPr wrap="square">
            <a:spAutoFit/>
          </a:bodyPr>
          <a:lstStyle/>
          <a:p>
            <a:pPr algn="ctr"/>
            <a:r>
              <a:rPr lang="en-US" dirty="0">
                <a:solidFill>
                  <a:schemeClr val="bg1"/>
                </a:solidFill>
              </a:rPr>
              <a:t>@</a:t>
            </a:r>
            <a:r>
              <a:rPr lang="en-US" dirty="0" err="1">
                <a:solidFill>
                  <a:schemeClr val="bg1"/>
                </a:solidFill>
              </a:rPr>
              <a:t>teaminstant</a:t>
            </a:r>
            <a:r>
              <a:rPr lang="en-US" dirty="0">
                <a:solidFill>
                  <a:schemeClr val="bg1"/>
                </a:solidFill>
              </a:rPr>
              <a:t> </a:t>
            </a:r>
            <a:r>
              <a:rPr lang="en-US" sz="2400" dirty="0">
                <a:solidFill>
                  <a:schemeClr val="bg2"/>
                </a:solidFill>
              </a:rPr>
              <a:t>|</a:t>
            </a:r>
            <a:r>
              <a:rPr lang="en-US" dirty="0"/>
              <a:t> </a:t>
            </a:r>
            <a:r>
              <a:rPr lang="en-US" dirty="0">
                <a:solidFill>
                  <a:srgbClr val="C1D72D"/>
                </a:solidFill>
              </a:rPr>
              <a:t>1 (844) 330-3440</a:t>
            </a:r>
            <a:r>
              <a:rPr lang="en-US" dirty="0"/>
              <a:t> </a:t>
            </a:r>
            <a:r>
              <a:rPr lang="en-US" sz="2400" dirty="0">
                <a:solidFill>
                  <a:schemeClr val="bg2"/>
                </a:solidFill>
              </a:rPr>
              <a:t>|</a:t>
            </a:r>
            <a:r>
              <a:rPr lang="en-US" dirty="0"/>
              <a:t> </a:t>
            </a:r>
            <a:r>
              <a:rPr lang="en-US" dirty="0">
                <a:solidFill>
                  <a:schemeClr val="bg1"/>
                </a:solidFill>
              </a:rPr>
              <a:t>info@instant-tech.com</a:t>
            </a:r>
            <a:r>
              <a:rPr lang="en-US" dirty="0"/>
              <a:t> </a:t>
            </a:r>
            <a:r>
              <a:rPr lang="en-US" sz="2400" dirty="0">
                <a:solidFill>
                  <a:schemeClr val="bg2"/>
                </a:solidFill>
              </a:rPr>
              <a:t>|</a:t>
            </a:r>
            <a:r>
              <a:rPr lang="en-US" dirty="0"/>
              <a:t> </a:t>
            </a:r>
            <a:r>
              <a:rPr lang="en-US" dirty="0">
                <a:solidFill>
                  <a:srgbClr val="C1D72D"/>
                </a:solidFill>
              </a:rPr>
              <a:t>www.instant-tech.com</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97484" y="6069899"/>
            <a:ext cx="1789716" cy="651575"/>
          </a:xfrm>
          <a:prstGeom prst="rect">
            <a:avLst/>
          </a:prstGeom>
        </p:spPr>
      </p:pic>
    </p:spTree>
    <p:extLst>
      <p:ext uri="{BB962C8B-B14F-4D97-AF65-F5344CB8AC3E}">
        <p14:creationId xmlns:p14="http://schemas.microsoft.com/office/powerpoint/2010/main" val="1265533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82" r:id="rId12"/>
  </p:sldLayoutIdLst>
  <p:txStyles>
    <p:titleStyle>
      <a:lvl1pPr algn="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tasheeter_upr_crn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39152" cy="1808394"/>
          </a:xfrm>
          <a:prstGeom prst="rect">
            <a:avLst/>
          </a:prstGeom>
        </p:spPr>
      </p:pic>
      <p:pic>
        <p:nvPicPr>
          <p:cNvPr id="3" name="Picture 2" descr="background_home_sli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9463"/>
            <a:ext cx="12192000" cy="2995319"/>
          </a:xfrm>
          <a:prstGeom prst="rect">
            <a:avLst/>
          </a:prstGeom>
        </p:spPr>
      </p:pic>
      <p:pic>
        <p:nvPicPr>
          <p:cNvPr id="2" name="Picture 1" descr="hoo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662" y="1152469"/>
            <a:ext cx="5924462" cy="4802313"/>
          </a:xfrm>
          <a:prstGeom prst="rect">
            <a:avLst/>
          </a:prstGeom>
        </p:spPr>
      </p:pic>
      <p:sp>
        <p:nvSpPr>
          <p:cNvPr id="4" name="Title 3"/>
          <p:cNvSpPr>
            <a:spLocks noGrp="1"/>
          </p:cNvSpPr>
          <p:nvPr>
            <p:ph type="title"/>
          </p:nvPr>
        </p:nvSpPr>
        <p:spPr>
          <a:xfrm>
            <a:off x="783924" y="2983128"/>
            <a:ext cx="10363200" cy="1362075"/>
          </a:xfrm>
        </p:spPr>
        <p:txBody>
          <a:bodyPr/>
          <a:lstStyle/>
          <a:p>
            <a:r>
              <a:rPr lang="en-US" dirty="0">
                <a:solidFill>
                  <a:schemeClr val="tx1"/>
                </a:solidFill>
              </a:rPr>
              <a:t>Chime Managers</a:t>
            </a:r>
          </a:p>
        </p:txBody>
      </p:sp>
      <p:sp>
        <p:nvSpPr>
          <p:cNvPr id="5" name="Text Placeholder 4"/>
          <p:cNvSpPr>
            <a:spLocks noGrp="1"/>
          </p:cNvSpPr>
          <p:nvPr>
            <p:ph type="body" idx="1"/>
          </p:nvPr>
        </p:nvSpPr>
        <p:spPr>
          <a:xfrm>
            <a:off x="783924" y="1597386"/>
            <a:ext cx="10542359" cy="1500187"/>
          </a:xfrm>
        </p:spPr>
        <p:txBody>
          <a:bodyPr>
            <a:normAutofit/>
          </a:bodyPr>
          <a:lstStyle/>
          <a:p>
            <a:r>
              <a:rPr lang="en-US" sz="3600" b="1" dirty="0">
                <a:solidFill>
                  <a:schemeClr val="bg2">
                    <a:lumMod val="25000"/>
                  </a:schemeClr>
                </a:solidFill>
              </a:rPr>
              <a:t>Training Session for</a:t>
            </a:r>
          </a:p>
        </p:txBody>
      </p:sp>
    </p:spTree>
    <p:extLst>
      <p:ext uri="{BB962C8B-B14F-4D97-AF65-F5344CB8AC3E}">
        <p14:creationId xmlns:p14="http://schemas.microsoft.com/office/powerpoint/2010/main" val="41223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Chime Hub – Extend the Reach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189" y="851691"/>
            <a:ext cx="9154274" cy="4454799"/>
          </a:xfrm>
          <a:prstGeom prst="rect">
            <a:avLst/>
          </a:prstGeom>
        </p:spPr>
      </p:pic>
    </p:spTree>
    <p:extLst>
      <p:ext uri="{BB962C8B-B14F-4D97-AF65-F5344CB8AC3E}">
        <p14:creationId xmlns:p14="http://schemas.microsoft.com/office/powerpoint/2010/main" val="218383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spcAft>
                <a:spcPts val="600"/>
              </a:spcAft>
            </a:pPr>
            <a:r>
              <a:rPr lang="en-US" b="1" dirty="0">
                <a:solidFill>
                  <a:schemeClr val="tx2"/>
                </a:solidFill>
              </a:rPr>
              <a:t>Any Questions?</a:t>
            </a:r>
            <a:endParaRPr lang="en-US" dirty="0">
              <a:solidFill>
                <a:schemeClr val="bg1">
                  <a:lumMod val="50000"/>
                </a:schemeClr>
              </a:solidFill>
            </a:endParaRPr>
          </a:p>
        </p:txBody>
      </p:sp>
      <p:pic>
        <p:nvPicPr>
          <p:cNvPr id="4" name="Picture 3" descr="ho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82" y="1783206"/>
            <a:ext cx="5181325" cy="4199933"/>
          </a:xfrm>
          <a:prstGeom prst="rect">
            <a:avLst/>
          </a:prstGeom>
        </p:spPr>
      </p:pic>
    </p:spTree>
    <p:extLst>
      <p:ext uri="{BB962C8B-B14F-4D97-AF65-F5344CB8AC3E}">
        <p14:creationId xmlns:p14="http://schemas.microsoft.com/office/powerpoint/2010/main" val="289860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Session Overview</a:t>
            </a:r>
          </a:p>
        </p:txBody>
      </p:sp>
      <p:sp>
        <p:nvSpPr>
          <p:cNvPr id="5" name="Content Placeholder 2"/>
          <p:cNvSpPr>
            <a:spLocks noGrp="1"/>
          </p:cNvSpPr>
          <p:nvPr>
            <p:ph idx="1"/>
          </p:nvPr>
        </p:nvSpPr>
        <p:spPr>
          <a:xfrm>
            <a:off x="759777" y="1554480"/>
            <a:ext cx="4901883" cy="3764280"/>
          </a:xfrm>
        </p:spPr>
        <p:txBody>
          <a:bodyPr numCol="1">
            <a:normAutofit fontScale="70000" lnSpcReduction="20000"/>
          </a:bodyPr>
          <a:lstStyle/>
          <a:p>
            <a:pPr lvl="0" fontAlgn="ctr"/>
            <a:r>
              <a:rPr lang="en-US" dirty="0">
                <a:solidFill>
                  <a:srgbClr val="000000"/>
                </a:solidFill>
              </a:rPr>
              <a:t>Queue Settings </a:t>
            </a:r>
          </a:p>
          <a:p>
            <a:pPr lvl="1" fontAlgn="ctr">
              <a:buFont typeface="Calibri" panose="020F0502020204030204" pitchFamily="34" charset="0"/>
              <a:buChar char="―"/>
            </a:pPr>
            <a:r>
              <a:rPr lang="en-US" dirty="0">
                <a:solidFill>
                  <a:srgbClr val="000000"/>
                </a:solidFill>
              </a:rPr>
              <a:t>Adding and removing agents</a:t>
            </a:r>
          </a:p>
          <a:p>
            <a:pPr lvl="1" fontAlgn="ctr">
              <a:buFont typeface="Calibri" panose="020F0502020204030204" pitchFamily="34" charset="0"/>
              <a:buChar char="―"/>
            </a:pPr>
            <a:r>
              <a:rPr lang="en-US" dirty="0">
                <a:solidFill>
                  <a:srgbClr val="000000"/>
                </a:solidFill>
              </a:rPr>
              <a:t>Setting agent priority</a:t>
            </a:r>
          </a:p>
          <a:p>
            <a:pPr lvl="1" fontAlgn="ctr">
              <a:buFont typeface="Calibri" panose="020F0502020204030204" pitchFamily="34" charset="0"/>
              <a:buChar char="―"/>
            </a:pPr>
            <a:r>
              <a:rPr lang="en-US" dirty="0">
                <a:solidFill>
                  <a:srgbClr val="000000"/>
                </a:solidFill>
              </a:rPr>
              <a:t>Creating and editing text resources, standard replies, session tags etc.</a:t>
            </a:r>
          </a:p>
          <a:p>
            <a:pPr lvl="1" fontAlgn="ctr">
              <a:buFont typeface="Calibri" panose="020F0502020204030204" pitchFamily="34" charset="0"/>
              <a:buChar char="―"/>
            </a:pPr>
            <a:r>
              <a:rPr lang="en-US" dirty="0">
                <a:solidFill>
                  <a:srgbClr val="000000"/>
                </a:solidFill>
              </a:rPr>
              <a:t>Routing settings overview</a:t>
            </a:r>
          </a:p>
          <a:p>
            <a:pPr lvl="1" fontAlgn="ctr">
              <a:buFont typeface="Calibri" panose="020F0502020204030204" pitchFamily="34" charset="0"/>
              <a:buChar char="―"/>
            </a:pPr>
            <a:r>
              <a:rPr lang="en-US" dirty="0">
                <a:solidFill>
                  <a:srgbClr val="000000"/>
                </a:solidFill>
              </a:rPr>
              <a:t>Queue scheduling based on availability or schedule</a:t>
            </a:r>
          </a:p>
          <a:p>
            <a:pPr lvl="1" fontAlgn="ctr">
              <a:buFont typeface="Calibri" panose="020F0502020204030204" pitchFamily="34" charset="0"/>
              <a:buChar char="―"/>
            </a:pPr>
            <a:r>
              <a:rPr lang="en-US" dirty="0">
                <a:solidFill>
                  <a:srgbClr val="000000"/>
                </a:solidFill>
              </a:rPr>
              <a:t>Adding a Queue photo</a:t>
            </a:r>
          </a:p>
          <a:p>
            <a:pPr lvl="1" fontAlgn="ctr">
              <a:buFont typeface="Calibri" panose="020F0502020204030204" pitchFamily="34" charset="0"/>
              <a:buChar char="―"/>
            </a:pPr>
            <a:r>
              <a:rPr lang="en-US" dirty="0">
                <a:solidFill>
                  <a:srgbClr val="000000"/>
                </a:solidFill>
              </a:rPr>
              <a:t>Enable the Agent Context Window setting</a:t>
            </a:r>
          </a:p>
          <a:p>
            <a:endParaRPr lang="en-US" sz="1800" dirty="0">
              <a:solidFill>
                <a:schemeClr val="tx2"/>
              </a:solidFill>
            </a:endParaRPr>
          </a:p>
        </p:txBody>
      </p:sp>
      <p:sp>
        <p:nvSpPr>
          <p:cNvPr id="3" name="TextBox 2"/>
          <p:cNvSpPr txBox="1"/>
          <p:nvPr/>
        </p:nvSpPr>
        <p:spPr>
          <a:xfrm>
            <a:off x="693420" y="967740"/>
            <a:ext cx="7018020" cy="523220"/>
          </a:xfrm>
          <a:prstGeom prst="rect">
            <a:avLst/>
          </a:prstGeom>
          <a:noFill/>
        </p:spPr>
        <p:txBody>
          <a:bodyPr wrap="square" rtlCol="0">
            <a:spAutoFit/>
          </a:bodyPr>
          <a:lstStyle/>
          <a:p>
            <a:r>
              <a:rPr lang="en-US" sz="2800" dirty="0">
                <a:solidFill>
                  <a:schemeClr val="tx2"/>
                </a:solidFill>
              </a:rPr>
              <a:t>What Will This Training Session Be Covering?</a:t>
            </a:r>
          </a:p>
        </p:txBody>
      </p:sp>
      <p:sp>
        <p:nvSpPr>
          <p:cNvPr id="4" name="TextBox 3"/>
          <p:cNvSpPr txBox="1"/>
          <p:nvPr/>
        </p:nvSpPr>
        <p:spPr>
          <a:xfrm>
            <a:off x="5775960" y="1554480"/>
            <a:ext cx="5433060" cy="3816429"/>
          </a:xfrm>
          <a:prstGeom prst="rect">
            <a:avLst/>
          </a:prstGeom>
          <a:noFill/>
        </p:spPr>
        <p:txBody>
          <a:bodyPr wrap="square" rtlCol="0">
            <a:spAutoFit/>
          </a:bodyPr>
          <a:lstStyle/>
          <a:p>
            <a:pPr marL="285750" lvl="0" indent="-285750" fontAlgn="ctr">
              <a:buFont typeface="Arial" panose="020B0604020202020204" pitchFamily="34" charset="0"/>
              <a:buChar char="•"/>
            </a:pPr>
            <a:r>
              <a:rPr lang="en-US" sz="2200" dirty="0">
                <a:solidFill>
                  <a:srgbClr val="000000"/>
                </a:solidFill>
              </a:rPr>
              <a:t>Queue Dashboard</a:t>
            </a:r>
          </a:p>
          <a:p>
            <a:pPr marL="800100" lvl="1" indent="-342900" fontAlgn="ctr">
              <a:buFont typeface="Calibri" panose="020F0502020204030204" pitchFamily="34" charset="0"/>
              <a:buChar char="―"/>
            </a:pPr>
            <a:r>
              <a:rPr lang="en-US" sz="2000" dirty="0">
                <a:solidFill>
                  <a:srgbClr val="000000"/>
                </a:solidFill>
              </a:rPr>
              <a:t>Active chat information, ASA, traffic</a:t>
            </a:r>
          </a:p>
          <a:p>
            <a:pPr marL="800100" lvl="1" indent="-342900" fontAlgn="ctr">
              <a:buFont typeface="Calibri" panose="020F0502020204030204" pitchFamily="34" charset="0"/>
              <a:buChar char="―"/>
            </a:pPr>
            <a:r>
              <a:rPr lang="en-US" sz="2000" dirty="0">
                <a:solidFill>
                  <a:srgbClr val="000000"/>
                </a:solidFill>
              </a:rPr>
              <a:t>Desk Agents</a:t>
            </a:r>
          </a:p>
          <a:p>
            <a:pPr marL="800100" lvl="1" indent="-342900" fontAlgn="ctr">
              <a:buFont typeface="Calibri" panose="020F0502020204030204" pitchFamily="34" charset="0"/>
              <a:buChar char="―"/>
            </a:pPr>
            <a:r>
              <a:rPr lang="en-US" sz="2000" dirty="0">
                <a:solidFill>
                  <a:srgbClr val="000000"/>
                </a:solidFill>
              </a:rPr>
              <a:t>Monitor and Details tabs</a:t>
            </a:r>
          </a:p>
          <a:p>
            <a:pPr marL="800100" lvl="1" indent="-342900" fontAlgn="ctr">
              <a:buFont typeface="Calibri" panose="020F0502020204030204" pitchFamily="34" charset="0"/>
              <a:buChar char="―"/>
            </a:pPr>
            <a:r>
              <a:rPr lang="en-US" sz="2000" dirty="0">
                <a:solidFill>
                  <a:srgbClr val="000000"/>
                </a:solidFill>
              </a:rPr>
              <a:t>Charts and Metrics - Queue level charts</a:t>
            </a:r>
          </a:p>
          <a:p>
            <a:pPr marL="800100" lvl="1" indent="-342900" fontAlgn="ctr">
              <a:buFont typeface="Calibri" panose="020F0502020204030204" pitchFamily="34" charset="0"/>
              <a:buChar char="―"/>
            </a:pPr>
            <a:r>
              <a:rPr lang="en-US" sz="2000" dirty="0">
                <a:solidFill>
                  <a:srgbClr val="000000"/>
                </a:solidFill>
              </a:rPr>
              <a:t>Agent tracking page for Managers</a:t>
            </a:r>
          </a:p>
          <a:p>
            <a:pPr marL="800100" lvl="1" indent="-342900" fontAlgn="ctr">
              <a:buFont typeface="Calibri" panose="020F0502020204030204" pitchFamily="34" charset="0"/>
              <a:buChar char="―"/>
            </a:pPr>
            <a:r>
              <a:rPr lang="en-US" sz="2000" dirty="0">
                <a:solidFill>
                  <a:srgbClr val="000000"/>
                </a:solidFill>
              </a:rPr>
              <a:t>History Search page</a:t>
            </a:r>
          </a:p>
          <a:p>
            <a:r>
              <a:rPr lang="en-US" sz="2000" dirty="0">
                <a:solidFill>
                  <a:srgbClr val="000000"/>
                </a:solidFill>
              </a:rPr>
              <a:t> </a:t>
            </a:r>
          </a:p>
          <a:p>
            <a:pPr marL="285750" lvl="0" indent="-285750" fontAlgn="ctr">
              <a:buFont typeface="Arial" panose="020B0604020202020204" pitchFamily="34" charset="0"/>
              <a:buChar char="•"/>
            </a:pPr>
            <a:r>
              <a:rPr lang="en-US" sz="2200" dirty="0">
                <a:solidFill>
                  <a:srgbClr val="000000"/>
                </a:solidFill>
              </a:rPr>
              <a:t>System Dashboard </a:t>
            </a:r>
          </a:p>
          <a:p>
            <a:pPr marL="800100" lvl="1" indent="-342900" fontAlgn="ctr">
              <a:buFont typeface="Calibri" panose="020F0502020204030204" pitchFamily="34" charset="0"/>
              <a:buChar char="―"/>
            </a:pPr>
            <a:r>
              <a:rPr lang="en-US" sz="2000" dirty="0">
                <a:solidFill>
                  <a:srgbClr val="000000"/>
                </a:solidFill>
              </a:rPr>
              <a:t>Managers limited to specific queues</a:t>
            </a:r>
          </a:p>
          <a:p>
            <a:pPr marL="800100" lvl="1" indent="-342900" fontAlgn="ctr">
              <a:buFont typeface="Calibri" panose="020F0502020204030204" pitchFamily="34" charset="0"/>
              <a:buChar char="―"/>
            </a:pPr>
            <a:r>
              <a:rPr lang="en-US" sz="2000" dirty="0">
                <a:solidFill>
                  <a:srgbClr val="000000"/>
                </a:solidFill>
              </a:rPr>
              <a:t>Reports - System wide charts</a:t>
            </a:r>
          </a:p>
          <a:p>
            <a:endParaRPr lang="en-US" dirty="0"/>
          </a:p>
        </p:txBody>
      </p:sp>
    </p:spTree>
    <p:extLst>
      <p:ext uri="{BB962C8B-B14F-4D97-AF65-F5344CB8AC3E}">
        <p14:creationId xmlns:p14="http://schemas.microsoft.com/office/powerpoint/2010/main" val="107209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Queue Settings </a:t>
            </a:r>
          </a:p>
        </p:txBody>
      </p:sp>
      <p:sp>
        <p:nvSpPr>
          <p:cNvPr id="5" name="Content Placeholder 2"/>
          <p:cNvSpPr>
            <a:spLocks noGrp="1"/>
          </p:cNvSpPr>
          <p:nvPr>
            <p:ph idx="1"/>
          </p:nvPr>
        </p:nvSpPr>
        <p:spPr>
          <a:xfrm>
            <a:off x="477838" y="1031291"/>
            <a:ext cx="6178550" cy="3967163"/>
          </a:xfrm>
        </p:spPr>
        <p:txBody>
          <a:bodyPr>
            <a:normAutofit/>
          </a:bodyPr>
          <a:lstStyle/>
          <a:p>
            <a:pPr fontAlgn="ctr"/>
            <a:r>
              <a:rPr lang="en-US" dirty="0">
                <a:solidFill>
                  <a:srgbClr val="000000"/>
                </a:solidFill>
              </a:rPr>
              <a:t>Getting to the Queue Settings</a:t>
            </a:r>
          </a:p>
          <a:p>
            <a:endParaRPr lang="en-US" sz="1800" dirty="0">
              <a:solidFill>
                <a:schemeClr val="tx2"/>
              </a:solidFill>
            </a:endParaRPr>
          </a:p>
        </p:txBody>
      </p:sp>
      <p:pic>
        <p:nvPicPr>
          <p:cNvPr id="6" name="Picture 5"/>
          <p:cNvPicPr>
            <a:picLocks noChangeAspect="1"/>
          </p:cNvPicPr>
          <p:nvPr/>
        </p:nvPicPr>
        <p:blipFill>
          <a:blip r:embed="rId3"/>
          <a:stretch>
            <a:fillRect/>
          </a:stretch>
        </p:blipFill>
        <p:spPr>
          <a:xfrm>
            <a:off x="6002461" y="2723408"/>
            <a:ext cx="5873766" cy="286014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310514" y="1830704"/>
            <a:ext cx="7665650" cy="72203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5"/>
          <a:srcRect l="1265" r="566"/>
          <a:stretch/>
        </p:blipFill>
        <p:spPr>
          <a:xfrm>
            <a:off x="310514" y="2723408"/>
            <a:ext cx="5376295" cy="286014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Down Arrow 9"/>
          <p:cNvSpPr/>
          <p:nvPr/>
        </p:nvSpPr>
        <p:spPr>
          <a:xfrm rot="10800000">
            <a:off x="6749786" y="2138389"/>
            <a:ext cx="320040" cy="49016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Left Arrow 10"/>
          <p:cNvSpPr/>
          <p:nvPr/>
        </p:nvSpPr>
        <p:spPr>
          <a:xfrm>
            <a:off x="1127760" y="3439831"/>
            <a:ext cx="563880" cy="32004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25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Queue Settings</a:t>
            </a:r>
          </a:p>
        </p:txBody>
      </p:sp>
      <p:sp>
        <p:nvSpPr>
          <p:cNvPr id="5" name="Content Placeholder 2"/>
          <p:cNvSpPr>
            <a:spLocks noGrp="1"/>
          </p:cNvSpPr>
          <p:nvPr>
            <p:ph idx="1"/>
          </p:nvPr>
        </p:nvSpPr>
        <p:spPr>
          <a:xfrm>
            <a:off x="477839" y="987425"/>
            <a:ext cx="6178550" cy="3967163"/>
          </a:xfrm>
        </p:spPr>
        <p:txBody>
          <a:bodyPr>
            <a:normAutofit/>
          </a:bodyPr>
          <a:lstStyle/>
          <a:p>
            <a:r>
              <a:rPr lang="en-US" sz="2400" dirty="0">
                <a:solidFill>
                  <a:srgbClr val="000000"/>
                </a:solidFill>
              </a:rPr>
              <a:t>Basic Settings</a:t>
            </a:r>
          </a:p>
          <a:p>
            <a:r>
              <a:rPr lang="en-US" sz="2400" dirty="0">
                <a:solidFill>
                  <a:srgbClr val="000000"/>
                </a:solidFill>
              </a:rPr>
              <a:t>People Settings</a:t>
            </a:r>
          </a:p>
          <a:p>
            <a:pPr lvl="1"/>
            <a:r>
              <a:rPr lang="en-US" sz="2000" dirty="0">
                <a:solidFill>
                  <a:srgbClr val="000000"/>
                </a:solidFill>
              </a:rPr>
              <a:t>Adding and removing agents</a:t>
            </a:r>
            <a:endParaRPr lang="en-US" sz="2400" dirty="0">
              <a:solidFill>
                <a:srgbClr val="000000"/>
              </a:solidFill>
            </a:endParaRPr>
          </a:p>
          <a:p>
            <a:pPr lvl="1"/>
            <a:r>
              <a:rPr lang="en-US" sz="2000" dirty="0">
                <a:solidFill>
                  <a:srgbClr val="000000"/>
                </a:solidFill>
              </a:rPr>
              <a:t>Setting agent priority</a:t>
            </a:r>
          </a:p>
          <a:p>
            <a:endParaRPr lang="en-US" sz="2400" dirty="0">
              <a:solidFill>
                <a:srgbClr val="000000"/>
              </a:solidFill>
            </a:endParaRPr>
          </a:p>
        </p:txBody>
      </p:sp>
      <p:pic>
        <p:nvPicPr>
          <p:cNvPr id="3" name="Picture 2"/>
          <p:cNvPicPr>
            <a:picLocks noChangeAspect="1"/>
          </p:cNvPicPr>
          <p:nvPr/>
        </p:nvPicPr>
        <p:blipFill>
          <a:blip r:embed="rId3"/>
          <a:stretch>
            <a:fillRect/>
          </a:stretch>
        </p:blipFill>
        <p:spPr>
          <a:xfrm>
            <a:off x="5779001" y="1406525"/>
            <a:ext cx="6017276" cy="276542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382589" y="2783686"/>
            <a:ext cx="5267325" cy="294554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50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Queue Settings</a:t>
            </a:r>
          </a:p>
        </p:txBody>
      </p:sp>
      <p:sp>
        <p:nvSpPr>
          <p:cNvPr id="5" name="Content Placeholder 2"/>
          <p:cNvSpPr>
            <a:spLocks noGrp="1"/>
          </p:cNvSpPr>
          <p:nvPr>
            <p:ph idx="1"/>
          </p:nvPr>
        </p:nvSpPr>
        <p:spPr>
          <a:xfrm>
            <a:off x="477838" y="1339850"/>
            <a:ext cx="6178550" cy="3967163"/>
          </a:xfrm>
        </p:spPr>
        <p:txBody>
          <a:bodyPr>
            <a:normAutofit/>
          </a:bodyPr>
          <a:lstStyle/>
          <a:p>
            <a:r>
              <a:rPr lang="en-US" sz="2400" dirty="0">
                <a:solidFill>
                  <a:srgbClr val="000000"/>
                </a:solidFill>
              </a:rPr>
              <a:t>Creating and editing text resources, standard replies, session tags etc</a:t>
            </a:r>
            <a:r>
              <a:rPr lang="en-US" sz="1800" dirty="0">
                <a:solidFill>
                  <a:schemeClr val="tx2"/>
                </a:solidFill>
              </a:rPr>
              <a:t>.</a:t>
            </a:r>
            <a:endParaRPr lang="en-US" sz="2400" dirty="0">
              <a:solidFill>
                <a:srgbClr val="000000"/>
              </a:solidFill>
            </a:endParaRPr>
          </a:p>
          <a:p>
            <a:r>
              <a:rPr lang="en-US" sz="2400" dirty="0">
                <a:solidFill>
                  <a:srgbClr val="000000"/>
                </a:solidFill>
              </a:rPr>
              <a:t>Routing settings overview</a:t>
            </a:r>
          </a:p>
          <a:p>
            <a:r>
              <a:rPr lang="en-US" sz="2400" dirty="0">
                <a:solidFill>
                  <a:srgbClr val="000000"/>
                </a:solidFill>
              </a:rPr>
              <a:t>Queue scheduling based on availability or schedule</a:t>
            </a:r>
          </a:p>
          <a:p>
            <a:pPr marL="0" indent="0">
              <a:buNone/>
            </a:pPr>
            <a:endParaRPr lang="en-US" sz="2400" dirty="0">
              <a:solidFill>
                <a:srgbClr val="000000"/>
              </a:solidFill>
            </a:endParaRPr>
          </a:p>
        </p:txBody>
      </p:sp>
      <p:pic>
        <p:nvPicPr>
          <p:cNvPr id="4" name="Picture 3"/>
          <p:cNvPicPr>
            <a:picLocks noChangeAspect="1"/>
          </p:cNvPicPr>
          <p:nvPr/>
        </p:nvPicPr>
        <p:blipFill>
          <a:blip r:embed="rId3"/>
          <a:stretch>
            <a:fillRect/>
          </a:stretch>
        </p:blipFill>
        <p:spPr>
          <a:xfrm>
            <a:off x="715963" y="3390106"/>
            <a:ext cx="5586412" cy="245471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6772275" y="1474544"/>
            <a:ext cx="5014912" cy="329271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146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Queue Dashboard </a:t>
            </a:r>
          </a:p>
        </p:txBody>
      </p:sp>
      <p:sp>
        <p:nvSpPr>
          <p:cNvPr id="5" name="Content Placeholder 2"/>
          <p:cNvSpPr>
            <a:spLocks noGrp="1"/>
          </p:cNvSpPr>
          <p:nvPr>
            <p:ph idx="1"/>
          </p:nvPr>
        </p:nvSpPr>
        <p:spPr>
          <a:xfrm>
            <a:off x="468313" y="1155758"/>
            <a:ext cx="6178550" cy="3967163"/>
          </a:xfrm>
        </p:spPr>
        <p:txBody>
          <a:bodyPr>
            <a:normAutofit/>
          </a:bodyPr>
          <a:lstStyle/>
          <a:p>
            <a:pPr marL="400050" fontAlgn="ctr"/>
            <a:r>
              <a:rPr lang="fr-FR" sz="2400" dirty="0">
                <a:solidFill>
                  <a:srgbClr val="000000"/>
                </a:solidFill>
              </a:rPr>
              <a:t>Active chat information, ASA, </a:t>
            </a:r>
            <a:r>
              <a:rPr lang="fr-FR" sz="2400" dirty="0" err="1">
                <a:solidFill>
                  <a:srgbClr val="000000"/>
                </a:solidFill>
              </a:rPr>
              <a:t>traffic</a:t>
            </a:r>
            <a:endParaRPr lang="fr-FR" sz="2400" dirty="0">
              <a:solidFill>
                <a:srgbClr val="000000"/>
              </a:solidFill>
            </a:endParaRPr>
          </a:p>
          <a:p>
            <a:pPr marL="400050" fontAlgn="ctr"/>
            <a:r>
              <a:rPr lang="fr-FR" sz="2400" dirty="0">
                <a:solidFill>
                  <a:srgbClr val="000000"/>
                </a:solidFill>
              </a:rPr>
              <a:t>Desk Agents</a:t>
            </a:r>
          </a:p>
          <a:p>
            <a:pPr marL="400050" fontAlgn="ctr"/>
            <a:r>
              <a:rPr lang="en-US" sz="2400" dirty="0">
                <a:solidFill>
                  <a:srgbClr val="000000"/>
                </a:solidFill>
              </a:rPr>
              <a:t>Monitor and Details tabs</a:t>
            </a:r>
          </a:p>
          <a:p>
            <a:pPr marL="400050" fontAlgn="ctr"/>
            <a:endParaRPr lang="fr-FR" sz="2400" dirty="0">
              <a:solidFill>
                <a:srgbClr val="000000"/>
              </a:solidFill>
            </a:endParaRPr>
          </a:p>
          <a:p>
            <a:pPr marL="57150" indent="0" fontAlgn="ctr">
              <a:buNone/>
            </a:pPr>
            <a:endParaRPr lang="en-US" sz="2400" dirty="0">
              <a:solidFill>
                <a:srgbClr val="000000"/>
              </a:solidFill>
            </a:endParaRPr>
          </a:p>
        </p:txBody>
      </p:sp>
      <p:pic>
        <p:nvPicPr>
          <p:cNvPr id="3" name="Picture 2"/>
          <p:cNvPicPr>
            <a:picLocks noChangeAspect="1"/>
          </p:cNvPicPr>
          <p:nvPr/>
        </p:nvPicPr>
        <p:blipFill>
          <a:blip r:embed="rId3"/>
          <a:stretch>
            <a:fillRect/>
          </a:stretch>
        </p:blipFill>
        <p:spPr>
          <a:xfrm>
            <a:off x="5596628" y="1752599"/>
            <a:ext cx="6290571" cy="398174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806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Queue Settings</a:t>
            </a:r>
          </a:p>
        </p:txBody>
      </p:sp>
      <p:sp>
        <p:nvSpPr>
          <p:cNvPr id="5" name="Content Placeholder 2"/>
          <p:cNvSpPr>
            <a:spLocks noGrp="1"/>
          </p:cNvSpPr>
          <p:nvPr>
            <p:ph idx="1"/>
          </p:nvPr>
        </p:nvSpPr>
        <p:spPr>
          <a:xfrm>
            <a:off x="477838" y="1339850"/>
            <a:ext cx="6178550" cy="3967163"/>
          </a:xfrm>
        </p:spPr>
        <p:txBody>
          <a:bodyPr>
            <a:normAutofit/>
          </a:bodyPr>
          <a:lstStyle/>
          <a:p>
            <a:pPr marL="400050" fontAlgn="ctr"/>
            <a:r>
              <a:rPr lang="en-US" sz="2400" dirty="0">
                <a:solidFill>
                  <a:srgbClr val="000000"/>
                </a:solidFill>
              </a:rPr>
              <a:t>Adding a Queue photo</a:t>
            </a:r>
          </a:p>
          <a:p>
            <a:pPr marL="400050" fontAlgn="ctr"/>
            <a:r>
              <a:rPr lang="en-US" sz="2400" dirty="0">
                <a:solidFill>
                  <a:srgbClr val="000000"/>
                </a:solidFill>
              </a:rPr>
              <a:t>Enable the Agent Context Window setting</a:t>
            </a:r>
          </a:p>
          <a:p>
            <a:endParaRPr lang="en-US" sz="1800" dirty="0">
              <a:solidFill>
                <a:schemeClr val="tx2"/>
              </a:solidFill>
            </a:endParaRPr>
          </a:p>
        </p:txBody>
      </p:sp>
      <p:pic>
        <p:nvPicPr>
          <p:cNvPr id="3" name="Picture 2"/>
          <p:cNvPicPr>
            <a:picLocks noChangeAspect="1"/>
          </p:cNvPicPr>
          <p:nvPr/>
        </p:nvPicPr>
        <p:blipFill>
          <a:blip r:embed="rId3"/>
          <a:stretch>
            <a:fillRect/>
          </a:stretch>
        </p:blipFill>
        <p:spPr>
          <a:xfrm>
            <a:off x="1557338" y="2372503"/>
            <a:ext cx="6353175" cy="337107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Left Arrow 3"/>
          <p:cNvSpPr/>
          <p:nvPr/>
        </p:nvSpPr>
        <p:spPr>
          <a:xfrm>
            <a:off x="7415213" y="3894931"/>
            <a:ext cx="990600" cy="55324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Down Arrow 5"/>
          <p:cNvSpPr/>
          <p:nvPr/>
        </p:nvSpPr>
        <p:spPr>
          <a:xfrm>
            <a:off x="2855385" y="4552950"/>
            <a:ext cx="711728" cy="8667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16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Queue Dashboard </a:t>
            </a:r>
          </a:p>
        </p:txBody>
      </p:sp>
      <p:sp>
        <p:nvSpPr>
          <p:cNvPr id="5" name="Content Placeholder 2"/>
          <p:cNvSpPr>
            <a:spLocks noGrp="1"/>
          </p:cNvSpPr>
          <p:nvPr>
            <p:ph idx="1"/>
          </p:nvPr>
        </p:nvSpPr>
        <p:spPr>
          <a:xfrm>
            <a:off x="477838" y="1254125"/>
            <a:ext cx="6178550" cy="3967163"/>
          </a:xfrm>
        </p:spPr>
        <p:txBody>
          <a:bodyPr>
            <a:normAutofit/>
          </a:bodyPr>
          <a:lstStyle/>
          <a:p>
            <a:pPr marL="400050" fontAlgn="ctr"/>
            <a:r>
              <a:rPr lang="en-US" sz="2400" dirty="0">
                <a:solidFill>
                  <a:srgbClr val="000000"/>
                </a:solidFill>
              </a:rPr>
              <a:t>Charts and Metrics - Queue level charts</a:t>
            </a:r>
          </a:p>
          <a:p>
            <a:pPr fontAlgn="ctr"/>
            <a:r>
              <a:rPr lang="en-US" sz="2400" dirty="0">
                <a:solidFill>
                  <a:srgbClr val="000000"/>
                </a:solidFill>
              </a:rPr>
              <a:t>Agent tracking page for Managers</a:t>
            </a:r>
          </a:p>
          <a:p>
            <a:pPr fontAlgn="ctr"/>
            <a:r>
              <a:rPr lang="en-US" sz="2400" dirty="0">
                <a:solidFill>
                  <a:srgbClr val="000000"/>
                </a:solidFill>
              </a:rPr>
              <a:t>History Search page</a:t>
            </a:r>
          </a:p>
          <a:p>
            <a:pPr marL="400050" fontAlgn="ctr"/>
            <a:endParaRPr lang="en-US" sz="2400" dirty="0">
              <a:solidFill>
                <a:srgbClr val="000000"/>
              </a:solidFill>
            </a:endParaRPr>
          </a:p>
          <a:p>
            <a:endParaRPr lang="en-US" sz="1800" dirty="0">
              <a:solidFill>
                <a:schemeClr val="tx2"/>
              </a:solidFill>
            </a:endParaRPr>
          </a:p>
        </p:txBody>
      </p:sp>
      <p:pic>
        <p:nvPicPr>
          <p:cNvPr id="3" name="Picture 2"/>
          <p:cNvPicPr>
            <a:picLocks noChangeAspect="1"/>
          </p:cNvPicPr>
          <p:nvPr/>
        </p:nvPicPr>
        <p:blipFill>
          <a:blip r:embed="rId3"/>
          <a:stretch>
            <a:fillRect/>
          </a:stretch>
        </p:blipFill>
        <p:spPr>
          <a:xfrm>
            <a:off x="6123271" y="1254183"/>
            <a:ext cx="5763928" cy="295274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257176" y="2870852"/>
            <a:ext cx="5543550" cy="244880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386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Dashboard</a:t>
            </a:r>
          </a:p>
        </p:txBody>
      </p:sp>
      <p:sp>
        <p:nvSpPr>
          <p:cNvPr id="5" name="Content Placeholder 2"/>
          <p:cNvSpPr>
            <a:spLocks noGrp="1"/>
          </p:cNvSpPr>
          <p:nvPr>
            <p:ph idx="1"/>
          </p:nvPr>
        </p:nvSpPr>
        <p:spPr>
          <a:xfrm>
            <a:off x="477838" y="1339850"/>
            <a:ext cx="6178550" cy="3967163"/>
          </a:xfrm>
        </p:spPr>
        <p:txBody>
          <a:bodyPr>
            <a:normAutofit/>
          </a:bodyPr>
          <a:lstStyle/>
          <a:p>
            <a:pPr marL="400050" fontAlgn="ctr"/>
            <a:r>
              <a:rPr lang="en-US" sz="2400" dirty="0">
                <a:solidFill>
                  <a:srgbClr val="000000"/>
                </a:solidFill>
              </a:rPr>
              <a:t>Managers limited to specific queues</a:t>
            </a:r>
          </a:p>
          <a:p>
            <a:pPr marL="400050" fontAlgn="ctr"/>
            <a:r>
              <a:rPr lang="en-US" sz="2400" dirty="0">
                <a:solidFill>
                  <a:srgbClr val="000000"/>
                </a:solidFill>
              </a:rPr>
              <a:t>Reports - System wide charts</a:t>
            </a:r>
          </a:p>
          <a:p>
            <a:endParaRPr lang="en-US" sz="1800" dirty="0">
              <a:solidFill>
                <a:schemeClr val="tx2"/>
              </a:solidFill>
            </a:endParaRPr>
          </a:p>
        </p:txBody>
      </p:sp>
      <p:pic>
        <p:nvPicPr>
          <p:cNvPr id="3" name="Picture 2"/>
          <p:cNvPicPr>
            <a:picLocks noChangeAspect="1"/>
          </p:cNvPicPr>
          <p:nvPr/>
        </p:nvPicPr>
        <p:blipFill>
          <a:blip r:embed="rId3"/>
          <a:stretch>
            <a:fillRect/>
          </a:stretch>
        </p:blipFill>
        <p:spPr>
          <a:xfrm>
            <a:off x="2833688" y="2409107"/>
            <a:ext cx="8567738" cy="329160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7182187"/>
      </p:ext>
    </p:extLst>
  </p:cSld>
  <p:clrMapOvr>
    <a:masterClrMapping/>
  </p:clrMapOvr>
</p:sld>
</file>

<file path=ppt/theme/theme1.xml><?xml version="1.0" encoding="utf-8"?>
<a:theme xmlns:a="http://schemas.openxmlformats.org/drawingml/2006/main" name="Office Theme">
  <a:themeElements>
    <a:clrScheme name="Chime">
      <a:dk1>
        <a:srgbClr val="2983C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647BA31F777F48A0C07F0AED1AB080" ma:contentTypeVersion="3" ma:contentTypeDescription="Create a new document." ma:contentTypeScope="" ma:versionID="285d1feab03b05bb0bd4cd62a81c54b0">
  <xsd:schema xmlns:xsd="http://www.w3.org/2001/XMLSchema" xmlns:xs="http://www.w3.org/2001/XMLSchema" xmlns:p="http://schemas.microsoft.com/office/2006/metadata/properties" xmlns:ns2="b8b8439e-98a9-4c45-a912-76996d36fc24" targetNamespace="http://schemas.microsoft.com/office/2006/metadata/properties" ma:root="true" ma:fieldsID="d2f0913e2a20761e23d5e9704ac0cfab" ns2:_="">
    <xsd:import namespace="b8b8439e-98a9-4c45-a912-76996d36fc24"/>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8439e-98a9-4c45-a912-76996d36fc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830D9-6145-4A72-9797-9D5D507DC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8439e-98a9-4c45-a912-76996d36fc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9AF462-4B76-4093-A10F-752912F4AF50}">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b8b8439e-98a9-4c45-a912-76996d36fc24"/>
    <ds:schemaRef ds:uri="http://www.w3.org/XML/1998/namespace"/>
    <ds:schemaRef ds:uri="http://purl.org/dc/dcmitype/"/>
  </ds:schemaRefs>
</ds:datastoreItem>
</file>

<file path=customXml/itemProps3.xml><?xml version="1.0" encoding="utf-8"?>
<ds:datastoreItem xmlns:ds="http://schemas.openxmlformats.org/officeDocument/2006/customXml" ds:itemID="{3C35CC17-94CD-4750-B3FE-3752E99E78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27360</TotalTime>
  <Words>690</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Chime Managers</vt:lpstr>
      <vt:lpstr>Training Session Overview</vt:lpstr>
      <vt:lpstr>Queue Settings </vt:lpstr>
      <vt:lpstr>Queue Settings</vt:lpstr>
      <vt:lpstr>Queue Settings</vt:lpstr>
      <vt:lpstr>Queue Dashboard </vt:lpstr>
      <vt:lpstr>Queue Settings</vt:lpstr>
      <vt:lpstr>Queue Dashboard </vt:lpstr>
      <vt:lpstr>System Dashboard</vt:lpstr>
      <vt:lpstr>Chime Hub – Extend the Reach</vt:lpstr>
      <vt:lpstr>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Peyton McManus</dc:creator>
  <cp:keywords/>
  <dc:description/>
  <cp:lastModifiedBy>MacGregor Thompson</cp:lastModifiedBy>
  <cp:revision>264</cp:revision>
  <dcterms:created xsi:type="dcterms:W3CDTF">2014-04-01T22:54:14Z</dcterms:created>
  <dcterms:modified xsi:type="dcterms:W3CDTF">2018-06-13T16:37:01Z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0x01010067647BA31F777F48A0C07F0AED1AB080</vt:lpwstr>
  </property>
</Properties>
</file>